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3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6" r:id="rId33"/>
    <p:sldId id="317" r:id="rId34"/>
    <p:sldId id="318" r:id="rId35"/>
    <p:sldId id="319" r:id="rId36"/>
    <p:sldId id="281" r:id="rId37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7C5D"/>
    <a:srgbClr val="03C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893" autoAdjust="0"/>
  </p:normalViewPr>
  <p:slideViewPr>
    <p:cSldViewPr>
      <p:cViewPr>
        <p:scale>
          <a:sx n="76" d="100"/>
          <a:sy n="76" d="100"/>
        </p:scale>
        <p:origin x="-180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1EAEF4-9DAE-4EAB-9347-C197932D4F80}" type="datetimeFigureOut">
              <a:rPr lang="bg-BG"/>
              <a:pPr>
                <a:defRPr/>
              </a:pPr>
              <a:t>4.9.2013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80F3B0-8E94-49C3-8C13-9BF18BC1BEF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9059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CF299A-0A34-44BB-B859-BDFE2B6E41CF}" type="datetimeFigureOut">
              <a:rPr lang="bg-BG"/>
              <a:pPr>
                <a:defRPr/>
              </a:pPr>
              <a:t>4.9.2013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500B32-0BAE-4F77-A7CA-870E4F421D3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7343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463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26028"/>
            <a:ext cx="8229600" cy="43891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7633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7633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96938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87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8870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8870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47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863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4314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9799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9799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54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1100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43148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143148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509713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761038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8402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230191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600923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9525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8281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20"/>
          <p:cNvGrpSpPr>
            <a:grpSpLocks/>
          </p:cNvGrpSpPr>
          <p:nvPr/>
        </p:nvGrpSpPr>
        <p:grpSpPr bwMode="auto">
          <a:xfrm rot="10800000">
            <a:off x="0" y="5888038"/>
            <a:ext cx="9180513" cy="1041400"/>
            <a:chOff x="0" y="4232705"/>
            <a:chExt cx="9180548" cy="1041400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7938" y="4232705"/>
              <a:ext cx="9163085" cy="10414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400567" y="4232705"/>
              <a:ext cx="4762518" cy="63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1034" name="Group 1"/>
            <p:cNvGrpSpPr>
              <a:grpSpLocks/>
            </p:cNvGrpSpPr>
            <p:nvPr/>
          </p:nvGrpSpPr>
          <p:grpSpPr bwMode="auto">
            <a:xfrm>
              <a:off x="0" y="4442257"/>
              <a:ext cx="9180548" cy="649224"/>
              <a:chOff x="-19045" y="216550"/>
              <a:chExt cx="9180548" cy="649224"/>
            </a:xfrm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 rot="21435692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pic>
        <p:nvPicPr>
          <p:cNvPr id="1029" name="Picture 2" descr="EU_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1563" y="0"/>
            <a:ext cx="10763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29438" y="0"/>
            <a:ext cx="723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46038"/>
            <a:ext cx="9144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bg-BG" sz="1100" b="1">
                <a:latin typeface="Arial Narrow" pitchFamily="34" charset="0"/>
                <a:ea typeface="Calibri" pitchFamily="34" charset="0"/>
                <a:cs typeface="Times New Roman" pitchFamily="18" charset="0"/>
              </a:rPr>
              <a:t>ЕВРОПЕЙСКИ ФОНД ЗА РИБАРСТВО</a:t>
            </a:r>
            <a:endParaRPr lang="en-US" sz="1100" b="1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bg-BG" sz="1100" b="1">
                <a:latin typeface="Arial Narrow" pitchFamily="34" charset="0"/>
                <a:ea typeface="Calibri" pitchFamily="34" charset="0"/>
                <a:cs typeface="Times New Roman" pitchFamily="18" charset="0"/>
              </a:rPr>
              <a:t>ИЗПЪЛНИТЕЛНА АГЕНЦИЯ ПО РИБАРСТВО И АКВАКУЛТУРИ</a:t>
            </a:r>
          </a:p>
          <a:p>
            <a:pPr algn="ctr" eaLnBrk="0" hangingPunct="0"/>
            <a:r>
              <a:rPr lang="bg-BG" sz="1100" b="1">
                <a:latin typeface="Arial Narrow" pitchFamily="34" charset="0"/>
                <a:ea typeface="Calibri" pitchFamily="34" charset="0"/>
                <a:cs typeface="Times New Roman" pitchFamily="18" charset="0"/>
              </a:rPr>
              <a:t>ОПЕРАТИВНА ПРОГРАМА ЗА РАЗВИТИЕ НА СЕКТОР „РИБАРСТВО”</a:t>
            </a:r>
            <a:r>
              <a:rPr lang="en-US" sz="1100" b="1">
                <a:latin typeface="Arial Narrow" pitchFamily="34" charset="0"/>
                <a:ea typeface="Calibri" pitchFamily="34" charset="0"/>
                <a:cs typeface="Times New Roman" pitchFamily="18" charset="0"/>
              </a:rPr>
              <a:t> 2007 - 2013</a:t>
            </a:r>
            <a:endParaRPr lang="bg-BG" sz="1100" b="1">
              <a:latin typeface="Arial Narrow" pitchFamily="34" charset="0"/>
              <a:ea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25" r:id="rId2"/>
    <p:sldLayoutId id="2147484034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5" r:id="rId9"/>
    <p:sldLayoutId id="2147484031" r:id="rId10"/>
    <p:sldLayoutId id="21474840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11813"/>
            <a:ext cx="7851775" cy="193098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3600" dirty="0" smtClean="0">
              <a:solidFill>
                <a:schemeClr val="tx2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14375" y="6426200"/>
            <a:ext cx="7848600" cy="503238"/>
          </a:xfrm>
        </p:spPr>
        <p:txBody>
          <a:bodyPr/>
          <a:lstStyle/>
          <a:p>
            <a:pPr marR="0" algn="ctr" eaLnBrk="1" hangingPunct="1"/>
            <a:r>
              <a:rPr lang="bg-BG" sz="1400" b="1" smtClean="0">
                <a:latin typeface="Cambria" pitchFamily="18" charset="0"/>
              </a:rPr>
              <a:t>ИНВЕСТИРАНЕ В УСТОЙЧИВО РИБАРСТВО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827088" y="1628775"/>
            <a:ext cx="76025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bg-BG" sz="3600" b="1" dirty="0"/>
              <a:t>Многогодишен </a:t>
            </a:r>
            <a:r>
              <a:rPr lang="bg-BG" sz="3600" b="1" dirty="0" smtClean="0"/>
              <a:t>национален </a:t>
            </a:r>
            <a:r>
              <a:rPr lang="bg-BG" sz="3600" b="1" dirty="0"/>
              <a:t>стратегически план за аквакултура</a:t>
            </a:r>
            <a:endParaRPr lang="en-US" sz="3600" dirty="0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1258888" y="3644900"/>
            <a:ext cx="68405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bg-BG" sz="2400"/>
              <a:t>Продължителност</a:t>
            </a:r>
            <a:r>
              <a:rPr lang="en-US" sz="2400"/>
              <a:t> </a:t>
            </a:r>
            <a:r>
              <a:rPr lang="bg-BG" sz="2400"/>
              <a:t>на проекта: </a:t>
            </a:r>
            <a:r>
              <a:rPr lang="en-US" sz="2400"/>
              <a:t>4 </a:t>
            </a:r>
            <a:r>
              <a:rPr lang="bg-BG" sz="2400"/>
              <a:t>месеца – </a:t>
            </a:r>
          </a:p>
          <a:p>
            <a:pPr algn="ctr"/>
            <a:r>
              <a:rPr lang="bg-BG" sz="2400"/>
              <a:t>от 20.05.2013 г. до 20.09.2013 г. </a:t>
            </a:r>
          </a:p>
          <a:p>
            <a:pPr algn="ctr"/>
            <a:endParaRPr lang="bg-BG" sz="2400"/>
          </a:p>
          <a:p>
            <a:pPr algn="ctr"/>
            <a:r>
              <a:rPr lang="bg-BG" sz="2400"/>
              <a:t>Изпълнител: Обединение „АСЕКОБ - ГМ” – с лидер Асоциацията на еколозите от общините в България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85884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300" dirty="0" smtClean="0"/>
              <a:t>Осигуряване на устойчиво развитие и растеж на сектора на аквакултурата чрез координирано пространствено планиране</a:t>
            </a:r>
            <a:r>
              <a:rPr lang="bg-BG" sz="2400" dirty="0" smtClean="0"/>
              <a:t>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Прилагане на мерки за укрепване на механизмите за изграждане на водено от общностите местно развитие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Действащи ефективни мерки за обособяване на рибарски райони и Местни инициативни рибарски групи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 общини / ИАРА / областни  управители / НПО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Постоянен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85884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300" dirty="0" smtClean="0"/>
              <a:t>Осигуряване на устойчиво развитие и растеж на сектора на аквакултурата чрез координирано пространствено планиране</a:t>
            </a:r>
            <a:r>
              <a:rPr lang="bg-BG" sz="2400" dirty="0" smtClean="0"/>
              <a:t>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Прилагане на мерки за укрепване на механизмите за изграждане на водено от общностите местно развитие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Действащи ефективни мерки за обособяване на рибарски райони и Местни инициативни рибарски групи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 общини / ИАРА / областни  управители / НПО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Постоянен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400" dirty="0" smtClean="0"/>
              <a:t>Подпомагане на иновациите и връзките между научноизследователската и развойната дейност и промишлеността</a:t>
            </a: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Повишаване квалификацията на по-широк кръг от хора, включени в аквакултурното производство, включително „учене през целия живот”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Проведени 20 обучения за служители/работници от фирми, занимаващи се с производство на аквакултури за периода 2014 – 2018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МЗХ/ИАРА/Браншовите организации/оператори в сектора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Постоянен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400" dirty="0" smtClean="0"/>
              <a:t>Подпомагане на иновациите и връзките между научноизследователската и развойната дейност и промишлеността</a:t>
            </a: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Синхронизиране на нуждите на производителите и подготовката на кадрите в университетите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Проведено проучване за необходимостта от определени специалисти и промяна в учебните програми (ако това се налага). Подпомагане на проекти  насочени към специализации, трансфер на </a:t>
            </a:r>
            <a:r>
              <a:rPr lang="bg-BG" sz="2000" dirty="0" err="1" smtClean="0"/>
              <a:t>ноу-хау</a:t>
            </a:r>
            <a:r>
              <a:rPr lang="bg-BG" sz="2000" dirty="0" smtClean="0"/>
              <a:t> и мерки с пилотен характер. 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МЗХ/Браншовите организации/научните институти и учебни заведения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ДБ /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Постоянен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400" dirty="0" smtClean="0"/>
              <a:t>Подпомагане на иновациите и връзките между научноизследователската и развойната дейност и промишлеността</a:t>
            </a: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Допълнителна квалификация на специалистите, работещи в сферата на аквакултурата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Проведени 10 обучения за служители/работници от фирми, занимаващи се с производство на аквакултури за периода 2014 - 2018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МЗХ/ИАРА/Браншовите организации/фирмите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Постоянен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400" dirty="0" smtClean="0"/>
              <a:t>Подпомагане на иновациите и връзките между научноизследователската и развойната дейност и промишлеността</a:t>
            </a: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Разработване и/или внедряване на технически иновации или знания в областта на аквакултурата, които водят по-специално до понижаване на въздействието върху околната среда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Разработени</a:t>
            </a:r>
            <a:r>
              <a:rPr lang="en-US" sz="2000" dirty="0" smtClean="0"/>
              <a:t> </a:t>
            </a:r>
            <a:r>
              <a:rPr lang="bg-BG" sz="2000" dirty="0" smtClean="0"/>
              <a:t>и внедрени </a:t>
            </a:r>
            <a:r>
              <a:rPr lang="bg-BG" sz="2000" dirty="0" smtClean="0"/>
              <a:t>технически иновации или знания в областта на аквакултурата, които водят по-специално до понижаване на въздействието върху околната среда 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Браншовите организации/научните институти 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ДБ /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Постоянен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400" dirty="0" smtClean="0"/>
              <a:t>Подпомагане на иновациите и връзките между научноизследователската и развойната дейност и промишлеността</a:t>
            </a: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Разработване или въвеждане на пазара на нови или значително подобрени продукти, нови видове аквакултури с добър пазарен потенциал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Разработени </a:t>
            </a:r>
            <a:r>
              <a:rPr lang="bg-BG" sz="2000" dirty="0" smtClean="0"/>
              <a:t>и въведени </a:t>
            </a:r>
            <a:r>
              <a:rPr lang="bg-BG" sz="2000" dirty="0" smtClean="0"/>
              <a:t>на пазара </a:t>
            </a:r>
            <a:r>
              <a:rPr lang="bg-BG" sz="2000" dirty="0" smtClean="0"/>
              <a:t>нови </a:t>
            </a:r>
            <a:r>
              <a:rPr lang="bg-BG" sz="2000" dirty="0" smtClean="0"/>
              <a:t>или значително подобрени продукти, </a:t>
            </a:r>
            <a:r>
              <a:rPr lang="bg-BG" sz="2000" dirty="0" smtClean="0"/>
              <a:t>както и иновативни </a:t>
            </a:r>
            <a:r>
              <a:rPr lang="bg-BG" sz="2000" dirty="0" smtClean="0"/>
              <a:t>и перспективни технологии, производство и пилотно </a:t>
            </a:r>
            <a:r>
              <a:rPr lang="bg-BG" sz="2000" dirty="0" smtClean="0"/>
              <a:t>култивиране </a:t>
            </a:r>
            <a:r>
              <a:rPr lang="bg-BG" sz="2000" dirty="0" smtClean="0"/>
              <a:t>на нови видове аквакултури с добър пазарен потенциал. Внедряване и развитие на техническа аквакултура.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Браншовите организации/научните институти/фирми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Бюджети на научните институти,ДБ, ЕФМДР, донорски програми на ЕС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Постоянен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400" dirty="0" smtClean="0"/>
              <a:t>Подпомагане на иновациите и връзките между научноизследователската и развойната дейност и промишлеността</a:t>
            </a: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Изготвяне на </a:t>
            </a:r>
            <a:r>
              <a:rPr lang="bg-BG" sz="2400" dirty="0" smtClean="0"/>
              <a:t>анализ на техническата или икономическата осъществимост на иновациите, продуктите или процесите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Извършени анализи на техническата или икономическата осъществимост на иновациите, продуктите или процесите и доклади от тях публикувани на електронната страница на ИАРА, </a:t>
            </a:r>
            <a:r>
              <a:rPr lang="bg-BG" sz="2000" dirty="0" err="1" smtClean="0"/>
              <a:t>предпроектни</a:t>
            </a:r>
            <a:r>
              <a:rPr lang="bg-BG" sz="2000" dirty="0" smtClean="0"/>
              <a:t> проучвания за „състояние на техниката”, иновативност и приложимост на идеята.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МЗХ/ИАРА/ведомствени институции и технически организации 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ДБ, ЕФМДР, донорски програми на ЕС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Постоянен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400" b="1" dirty="0" smtClean="0"/>
              <a:t>Насърчаване на равни условия за операторите чрез използване на техните конкурентни предимства </a:t>
            </a: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Развиване на биологичното сертифициране на продуктите от аквакултура и участие в  </a:t>
            </a:r>
            <a:r>
              <a:rPr lang="bg-BG" sz="2400" dirty="0" err="1" smtClean="0"/>
              <a:t>акваекологичните</a:t>
            </a:r>
            <a:r>
              <a:rPr lang="bg-BG" sz="2400" dirty="0" smtClean="0"/>
              <a:t> мерки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Създаване на условия (ефективна и приложима законодателна основа и контрол) за прилагане на биологично сертифициране на продуктите от производство на аквакултури, </a:t>
            </a:r>
            <a:r>
              <a:rPr lang="en-US" sz="2000" dirty="0" smtClean="0"/>
              <a:t>EMAS </a:t>
            </a:r>
            <a:r>
              <a:rPr lang="bg-BG" sz="2000" dirty="0" smtClean="0"/>
              <a:t>сертифициране, подпомагане на стопанствата разположени в НАТУРА</a:t>
            </a:r>
            <a:r>
              <a:rPr lang="en-US" sz="2000" dirty="0" smtClean="0"/>
              <a:t> 2000 </a:t>
            </a:r>
            <a:r>
              <a:rPr lang="bg-BG" sz="2000" dirty="0" smtClean="0"/>
              <a:t>зони и местообитания на птици, компенсации за </a:t>
            </a:r>
            <a:r>
              <a:rPr lang="bg-BG" sz="2000" dirty="0" smtClean="0"/>
              <a:t>преминаване към биологична аквакултура, както и за запазване </a:t>
            </a:r>
            <a:r>
              <a:rPr lang="bg-BG" sz="2000" dirty="0" smtClean="0"/>
              <a:t>на традиционните черти на зоните на водоемите. 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ДБ, 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300" b="1" dirty="0" smtClean="0"/>
              <a:t>2014-2020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400" b="1" dirty="0" smtClean="0"/>
              <a:t>Насърчаване на равни условия за операторите чрез използване на техните конкурентни предимства </a:t>
            </a: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Подпомагане развитието на организации на производителите и </a:t>
            </a:r>
            <a:r>
              <a:rPr lang="bg-BG" sz="2400" dirty="0" err="1" smtClean="0"/>
              <a:t>междубраншови</a:t>
            </a:r>
            <a:r>
              <a:rPr lang="bg-BG" sz="2400" dirty="0" smtClean="0"/>
              <a:t> организации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Създаване на ефективна и приложима законова уредба за създаване и ефикасно действие на организации на производители и </a:t>
            </a:r>
            <a:r>
              <a:rPr lang="bg-BG" sz="2000" dirty="0" err="1" smtClean="0"/>
              <a:t>междубраншови</a:t>
            </a:r>
            <a:r>
              <a:rPr lang="bg-BG" sz="2000" dirty="0" smtClean="0"/>
              <a:t> организации. Подпомагане с приоритет на колективни проекти, мерки от общ интерес и осъществени съвместни проекти с държавната администрация. 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МЗХ, ИАРА/Министерство на икономиката и енергетиката/Браншовите организации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ДБ, 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300" b="1" dirty="0" smtClean="0"/>
              <a:t>2014-2020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14348" y="1711813"/>
            <a:ext cx="7851775" cy="193098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18288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40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40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36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4294967295"/>
          </p:nvPr>
        </p:nvSpPr>
        <p:spPr>
          <a:xfrm>
            <a:off x="684213" y="6354763"/>
            <a:ext cx="7848600" cy="503237"/>
          </a:xfrm>
        </p:spPr>
        <p:txBody>
          <a:bodyPr lIns="0" rIns="1828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bg-BG" sz="1400" b="1" smtClean="0">
                <a:latin typeface="Cambria" pitchFamily="18" charset="0"/>
              </a:rPr>
              <a:t>ИНВЕСТИРАНЕ В УСТОЙЧИВО РИБАРСТВО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11188" y="765175"/>
            <a:ext cx="7602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ПЛАН ЗА ДЕЙСТВИЕ</a:t>
            </a:r>
            <a:endParaRPr lang="en-GB" dirty="0" smtClean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11188" y="1557338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2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50825" y="1268413"/>
            <a:ext cx="871378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2943225"/>
            <a:r>
              <a:rPr lang="bg-BG" sz="2400" b="1" dirty="0" smtClean="0"/>
              <a:t>Основни Приоритети/под-приоритети  на плана</a:t>
            </a:r>
            <a:r>
              <a:rPr lang="bg-BG" sz="2200" b="1" dirty="0" smtClean="0"/>
              <a:t>:</a:t>
            </a:r>
          </a:p>
          <a:p>
            <a:pPr marL="342900" indent="-342900" defTabSz="2943225">
              <a:buFontTx/>
              <a:buChar char="-"/>
            </a:pPr>
            <a:r>
              <a:rPr lang="bg-BG" sz="2400" b="1" dirty="0" smtClean="0"/>
              <a:t>Опростяване на административните процедури и намаляване на административната тежест за операторите</a:t>
            </a:r>
          </a:p>
          <a:p>
            <a:pPr marL="342900" indent="-342900" defTabSz="2943225">
              <a:buFontTx/>
              <a:buChar char="-"/>
            </a:pPr>
            <a:r>
              <a:rPr lang="bg-BG" sz="2400" dirty="0" smtClean="0"/>
              <a:t>Осигуряване на устойчиво развитие и растеж на сектора на аквакултурата чрез координирано пространствено планиране</a:t>
            </a:r>
          </a:p>
          <a:p>
            <a:pPr marL="342900" indent="-342900" defTabSz="2943225">
              <a:buFontTx/>
              <a:buChar char="-"/>
            </a:pPr>
            <a:r>
              <a:rPr lang="bg-BG" sz="2400" dirty="0" smtClean="0"/>
              <a:t>Подпомагане на иновациите и връзките между научноизследователската и развойната дейност и промишлеността</a:t>
            </a:r>
          </a:p>
          <a:p>
            <a:pPr marL="342900" indent="-342900" defTabSz="2943225">
              <a:buFontTx/>
              <a:buChar char="-"/>
            </a:pPr>
            <a:r>
              <a:rPr lang="bg-BG" sz="2400" b="1" dirty="0" smtClean="0"/>
              <a:t>Насърчаване на равни условия за операторите чрез използване на техните конкурентни предимства </a:t>
            </a:r>
          </a:p>
          <a:p>
            <a:pPr marL="342900" indent="-342900" defTabSz="2943225">
              <a:buFontTx/>
              <a:buChar char="-"/>
            </a:pPr>
            <a:r>
              <a:rPr lang="bg-BG" sz="2400" dirty="0" smtClean="0"/>
              <a:t>Други мерки</a:t>
            </a:r>
            <a:endParaRPr lang="bg-BG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400" b="1" dirty="0" smtClean="0"/>
              <a:t>Насърчаване на равни условия за операторите чрез използване на техните конкурентни предимства </a:t>
            </a: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Подпомагане на изграждането на къси снабдителни вериги за продуктите от аквакултура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Реални възможности </a:t>
            </a:r>
            <a:r>
              <a:rPr lang="bg-BG" sz="2000" dirty="0" smtClean="0"/>
              <a:t>за финансиране на проекти за изграждане на къси снабдителни вериги за продуктите от аквакултура, локални </a:t>
            </a:r>
            <a:r>
              <a:rPr lang="bg-BG" sz="2000" dirty="0" err="1" smtClean="0"/>
              <a:t>дистрибуционни</a:t>
            </a:r>
            <a:r>
              <a:rPr lang="bg-BG" sz="2000" dirty="0" smtClean="0"/>
              <a:t> мрежи и изпълнение на такива проекти. 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МЗХ, 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2014 - 2020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Разработване и внедряване на адекватна и надеждна система за набиране на информация за развитие на сектора 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Създаване на нормативна уредба за уеднаквяване на формата и разширяване на информацията, която се събира от фирмите в сектора; иницииране на проекти за финансиране на доброволни участия и предоставяне на информация, посредством мерки от общ интерес  създаване на единна система за набиране и обработка на информацията за развитието на сектора;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МЗХ/ИАРА/НСИ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ДБ; 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2014 - </a:t>
            </a:r>
            <a:r>
              <a:rPr lang="bg-BG" sz="2400" dirty="0" smtClean="0"/>
              <a:t>2017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Създаване на информационна база за производството и търговията на продукти от сектора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Провеждане на подробно пазарно проучване за развитието на производството и търговията на продукти на сектора и неговото периодично осъвременяване; Изграждане на локална обсерватория на пазара и обмен на информация с европейската такава. Публикуване на резултатите на електронните страници на ИАРА и МЗХ и осигуряване на публичен достъп. 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МЗХ, 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Постоянен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Насърчаване на доброволно застраховане на продукцията от стопанствата срещу неблагоприятни метеорологични условия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Разработена ефективна и работеща система за подпомагане на доброволното застраховане на продукцията от стопанствата срещу неблагоприятни метеорологични условия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МЗХ, Браншовите организации, Министерство на финансите, банки, застрахователни дружества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ДБ, 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300" b="1" dirty="0"/>
              <a:t>2014-2020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Разработване и прилагане на мерки от финансов инженеринг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Разработена и въведена ефективно действаща система от мерки за финансов инженеринг. Внедряване на </a:t>
            </a:r>
            <a:r>
              <a:rPr lang="bg-BG" sz="2000" dirty="0" err="1" smtClean="0"/>
              <a:t>форуърдно</a:t>
            </a:r>
            <a:r>
              <a:rPr lang="bg-BG" sz="2000" dirty="0" smtClean="0"/>
              <a:t> и </a:t>
            </a:r>
            <a:r>
              <a:rPr lang="bg-BG" sz="2000" dirty="0" err="1" smtClean="0"/>
              <a:t>фючърсно</a:t>
            </a:r>
            <a:r>
              <a:rPr lang="bg-BG" sz="2000" dirty="0" smtClean="0"/>
              <a:t> финансиране.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МЗХ, Браншовите организации, Министерство на финансите, банки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ДБ, ЕФМДР, донорски програми на ЕС, банки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2014-2020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Проучване на добри практики за финансово стимулиране/подпомагане на икономическите единици в сектора, включително чрез държавно подпомагане 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Създадена законова база и осигурени средства за финансово стимулиране/подпомагане на икономическите единици в сектора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МЗХ, Министерство на финансите, 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ДБ, 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2016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Насърчаване на навлизане на млади инвеститори в сектора 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Разработени и приложени 10 проекта на млади инвеститори в сектора.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ИАРА</a:t>
            </a:r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2014 - 2018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Подпомагане създаването на рибна борса/борси 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Изграждане на пазарна структура (рибна борса, стоково тържище и пазари на производители). Подпомагане изграждането на </a:t>
            </a:r>
            <a:r>
              <a:rPr lang="bg-BG" sz="2000" dirty="0" err="1" smtClean="0"/>
              <a:t>дистрибуционна</a:t>
            </a:r>
            <a:r>
              <a:rPr lang="bg-BG" sz="2000" dirty="0" smtClean="0"/>
              <a:t> мрежа.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МЗХ/ИАРА/Браншовите организации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Подпомагане структурирането на производството и предлагането на пазара на продукти от аквакултури, включително сертифицирането и етикетирането 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Промяна на законодателството във връзка със сертифицирането и етикетирането на продуктите от аквакултури; засилване на контрола по прилагането на законовите изисквания; въвеждане на браншови стандарти за качество и </a:t>
            </a:r>
            <a:r>
              <a:rPr lang="bg-BG" sz="2000" dirty="0" err="1" smtClean="0"/>
              <a:t>етикитиране</a:t>
            </a:r>
            <a:r>
              <a:rPr lang="bg-BG" sz="2000" dirty="0" smtClean="0"/>
              <a:t>, както и стандарти за устойчива аквакултура.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МЗХ/МОСВ/Браншовите организации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ДБ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2017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Засилване на контрола и законодателни промени за подпомагане на проследимостта на аквакултурата и нейните продукти 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Въведени системи за </a:t>
            </a:r>
            <a:r>
              <a:rPr lang="bg-BG" sz="2000" dirty="0" err="1" smtClean="0"/>
              <a:t>проследимост</a:t>
            </a:r>
            <a:r>
              <a:rPr lang="bg-BG" sz="2000" dirty="0" smtClean="0"/>
              <a:t> на аквакултурите и нейните продукти</a:t>
            </a:r>
          </a:p>
          <a:p>
            <a:endParaRPr lang="bg-BG" sz="2000" b="1" dirty="0"/>
          </a:p>
          <a:p>
            <a:pPr marL="0" indent="0">
              <a:buNone/>
            </a:pPr>
            <a:r>
              <a:rPr lang="bg-BG" sz="2300" b="1" dirty="0" smtClean="0"/>
              <a:t>Отговорник</a:t>
            </a:r>
            <a:r>
              <a:rPr lang="bg-BG" sz="2300" b="1" dirty="0" smtClean="0"/>
              <a:t>: </a:t>
            </a:r>
            <a:r>
              <a:rPr lang="bg-BG" sz="2400" dirty="0" smtClean="0"/>
              <a:t>МЗХ/ИАРА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ДБ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2014-2020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428760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800" dirty="0" smtClean="0"/>
              <a:t>Опростяване на административните процедури и намаляване на административната тежест за операторите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1944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300" dirty="0" smtClean="0"/>
              <a:t>Създаване на </a:t>
            </a:r>
            <a:r>
              <a:rPr lang="bg-BG" sz="2300" b="1" dirty="0" smtClean="0"/>
              <a:t>консултативен съвет за развитие</a:t>
            </a:r>
            <a:r>
              <a:rPr lang="bg-BG" sz="2300" dirty="0" smtClean="0"/>
              <a:t> на аквакултурата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pPr>
              <a:buNone/>
            </a:pPr>
            <a:r>
              <a:rPr lang="bg-BG" sz="2300" dirty="0" smtClean="0"/>
              <a:t>Постоянно подпомага изготвянето на политиката за развитието на сектора и наблюдение на изпълнението й, както и - решава конкретни казуси свързани с прилагането на националното законодателство и финансирането на сектора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300" dirty="0" smtClean="0"/>
              <a:t>Министерство на земеделието и храните, 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300" dirty="0" smtClean="0"/>
              <a:t>Държавен бюджет </a:t>
            </a:r>
          </a:p>
          <a:p>
            <a:pPr>
              <a:buNone/>
            </a:pPr>
            <a:r>
              <a:rPr lang="bg-BG" sz="2300" b="1" dirty="0" smtClean="0"/>
              <a:t>Срок – 2014 г.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Провеждане на ефективни рекламни и информационни кампании за продукти на риболова и аквакултурата, включително възлагане на трети страни (браншовите организации) организацията и изпълнението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Проведени 3 национални и 3 международни кампании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МЗХ/ИАРА/Браншовите организации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2014-2020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Въвеждане на интензивни и супер интензивни иновативни технологии за производство на аквакултури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Залагане на възможности за финансиране на проекти за въвеждане на (супер)интензивни и иновативни технологии за производство на аквакултура и изпълнение на такива проекти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2014 - 2020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Стимулиране диверсификацията на дейностите в предприятията за аквакултура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Залагане на възможности за финансиране на проекти за диверсификация на дейностите в предприятията за аквакултура и изпълнение на такива проекти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2014 - 2020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Стимулиране на добавянето на стойност в продуктите от аквакултури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Залагане на възможности за финансиране на проекти за  добавянето на стойност в продуктите от аквакултури и изпълнение на такива проекти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2014 - 2020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Стимулиране на производството на защитени и </a:t>
            </a:r>
            <a:r>
              <a:rPr lang="bg-BG" sz="2400" dirty="0" err="1" smtClean="0"/>
              <a:t>квотирани</a:t>
            </a:r>
            <a:r>
              <a:rPr lang="bg-BG" sz="2400" dirty="0" smtClean="0"/>
              <a:t> видове аквакултури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Залагане на възможности за финансиране на проекти за  производството на защитени и </a:t>
            </a:r>
            <a:r>
              <a:rPr lang="bg-BG" sz="2000" dirty="0" err="1" smtClean="0"/>
              <a:t>квотирани</a:t>
            </a:r>
            <a:r>
              <a:rPr lang="bg-BG" sz="2000" dirty="0" smtClean="0"/>
              <a:t> видове аквакултури и изпълнение на такива проекти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2014 - 2020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500066"/>
          </a:xfrm>
        </p:spPr>
        <p:txBody>
          <a:bodyPr/>
          <a:lstStyle/>
          <a:p>
            <a:r>
              <a:rPr lang="bg-BG" sz="3200" b="1" dirty="0" smtClean="0"/>
              <a:t>Други мерки</a:t>
            </a:r>
            <a:endParaRPr lang="en-GB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76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Стимулиране на въвеждане на технологии за преработка на аквакултури, които допринасят за икономии на енергия, намаляване въздействието върху околната среда и третиране на отпадъците от производството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Залагане на възможности за финансиране на проекти за  въвеждане на технологии за преработка на аквакултури, които допринасят за икономии на енергия, намаляване въздействието върху околната среда и третиране на отпадъците от производството и изпълнение на такива проекти 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МЗХ/ИАРА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</a:t>
            </a:r>
            <a:r>
              <a:rPr lang="bg-BG" sz="2400" dirty="0" smtClean="0"/>
              <a:t>2014 - 2020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ubtitle 2"/>
          <p:cNvSpPr>
            <a:spLocks noGrp="1"/>
          </p:cNvSpPr>
          <p:nvPr>
            <p:ph type="subTitle" idx="4294967295"/>
          </p:nvPr>
        </p:nvSpPr>
        <p:spPr>
          <a:xfrm>
            <a:off x="684213" y="6354763"/>
            <a:ext cx="7848600" cy="503237"/>
          </a:xfrm>
        </p:spPr>
        <p:txBody>
          <a:bodyPr lIns="0" rIns="1828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bg-BG" sz="1400" b="1" smtClean="0">
                <a:latin typeface="Cambria" pitchFamily="18" charset="0"/>
              </a:rPr>
              <a:t>ИНВЕСТИРАНЕ В УСТОЙЧИВО РИБАРСТВО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1700213"/>
            <a:ext cx="87137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bg-BG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ЗА ВНИМАНИЕТО</a:t>
            </a: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395288" y="5084763"/>
            <a:ext cx="84248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400"/>
              <a:t>Обединение „АСЕКОБ - ГМ” – с лидер Асоциацията на еколозите от общините в България</a:t>
            </a:r>
            <a:endParaRPr lang="en-US" sz="2400"/>
          </a:p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85884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800" dirty="0" smtClean="0"/>
              <a:t>Опростяване на административните процедури и намаляване на административната тежест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00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Създаване на междуведомствена работна група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1800" dirty="0" smtClean="0"/>
              <a:t>Анализ на законодателството, регулиращо дейността на сектор „аквакултура” и разработване на програма от законодателни промени: отпадане на някои от процедурите за регистрация и лицензионни режими, съвместяване на други; промени в законодателното регулиране на собствеността на язовирите и възможностите за отдаване за ползване – наем, концесия;</a:t>
            </a:r>
            <a:endParaRPr lang="en-GB" sz="1800" dirty="0" smtClean="0"/>
          </a:p>
          <a:p>
            <a:r>
              <a:rPr lang="bg-BG" sz="1800" dirty="0" smtClean="0"/>
              <a:t>Въвеждане на процедурата „едно гише” за регистрация на производство на аквакултура;</a:t>
            </a:r>
            <a:endParaRPr lang="en-GB" sz="1800" dirty="0" smtClean="0"/>
          </a:p>
          <a:p>
            <a:r>
              <a:rPr lang="bg-BG" sz="1800" dirty="0" smtClean="0"/>
              <a:t>Преразглеждане/намаляване на нивата на държавните такси в сектора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300" dirty="0" smtClean="0"/>
              <a:t>Мин. на земеделието и храните, </a:t>
            </a:r>
            <a:r>
              <a:rPr lang="bg-BG" sz="2400" dirty="0" smtClean="0"/>
              <a:t>Министерски съвет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300" dirty="0" smtClean="0"/>
              <a:t>Държавен бюджет </a:t>
            </a:r>
          </a:p>
          <a:p>
            <a:pPr>
              <a:buNone/>
            </a:pPr>
            <a:r>
              <a:rPr lang="bg-BG" sz="2300" b="1" dirty="0" smtClean="0"/>
              <a:t>Срок – 2014 г.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428760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800" dirty="0" smtClean="0"/>
              <a:t>Опростяване на административните процедури и намаляване на административната тежест за операторите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1944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Разработване на Указания за регистрация на дейност в сектора</a:t>
            </a:r>
            <a:endParaRPr lang="en-US" sz="2400" dirty="0" smtClean="0"/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pPr>
              <a:buNone/>
            </a:pPr>
            <a:r>
              <a:rPr lang="bg-BG" sz="2400" dirty="0" smtClean="0"/>
              <a:t>Разработени и публикувани на електронната страница на ИАРА Указания за регистрация на дейност в сектора. </a:t>
            </a:r>
            <a:endParaRPr lang="en-US" sz="2400" dirty="0" smtClean="0"/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300" dirty="0" smtClean="0"/>
              <a:t> 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300" dirty="0" smtClean="0"/>
              <a:t>Държавен бюджет</a:t>
            </a:r>
            <a:r>
              <a:rPr lang="en-US" sz="2300" dirty="0" smtClean="0"/>
              <a:t>, </a:t>
            </a:r>
            <a:r>
              <a:rPr lang="bg-BG" sz="2400" dirty="0" smtClean="0"/>
              <a:t>ЕФМДР</a:t>
            </a:r>
            <a:r>
              <a:rPr lang="bg-BG" sz="2300" dirty="0" smtClean="0"/>
              <a:t> </a:t>
            </a:r>
          </a:p>
          <a:p>
            <a:pPr>
              <a:buNone/>
            </a:pPr>
            <a:r>
              <a:rPr lang="bg-BG" sz="2300" b="1" dirty="0" smtClean="0"/>
              <a:t>Срок – 2014 г.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85884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800" dirty="0" smtClean="0"/>
              <a:t>Опростяване на административните процедури и намаляване на административната тежест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00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Създаване на Център за информация и координация в областта на аквакултурата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1800" dirty="0" smtClean="0"/>
              <a:t>С цел улесняване на координацията и достъпа до актуална информация, ще бъде създаден Център за информация и координация в областта на аквакултурата. Този център ще събира, съхранява, търси и публикува информация за аквакултурни мероприятия. Центърът ще осъществява комуникация с всички сектори на бранша, от научни институти до производители. Ще осъществи връзки с международни институции и информационни източници. Ще възлага и/или разпространява проучвания, анализи и доклади за производители и пазари.</a:t>
            </a:r>
            <a:endParaRPr lang="en-US" sz="1800" dirty="0" smtClean="0"/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300" dirty="0" smtClean="0"/>
              <a:t>ИАРА</a:t>
            </a:r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300" dirty="0" smtClean="0"/>
              <a:t>Държавен бюджет</a:t>
            </a:r>
            <a:r>
              <a:rPr lang="en-US" sz="2300" dirty="0" smtClean="0"/>
              <a:t>, </a:t>
            </a:r>
            <a:r>
              <a:rPr lang="bg-BG" sz="2400" dirty="0" smtClean="0"/>
              <a:t>ЕФМДР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Срок – 2014 г.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85884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300" dirty="0" smtClean="0"/>
              <a:t>Осигуряване на устойчиво развитие и растеж на сектора на аквакултурата чрез координирано пространствено планиране</a:t>
            </a:r>
            <a:r>
              <a:rPr lang="bg-BG" sz="2400" dirty="0" smtClean="0"/>
              <a:t>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00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Интегриране на мерки и дейности, касаещи развитието на аквакултурата в плановете за развитие на различните нива: планови региони; области; Местни стратегии за развитие на ниво рибарски район</a:t>
            </a:r>
            <a:r>
              <a:rPr lang="bg-BG" sz="2400" b="1" dirty="0" smtClean="0"/>
              <a:t> </a:t>
            </a:r>
            <a:endParaRPr lang="en-GB" sz="2400" dirty="0" smtClean="0"/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1800" dirty="0" smtClean="0"/>
              <a:t>Разработени и изпълнени планове за развитие с интегрирани мерки и дейности, касаещи развитието на аквакултурата 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Министерство на земеделието и храните/ общини / ИАРА / областни  управители / НПО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200" dirty="0" smtClean="0"/>
              <a:t>Различни - в зависимост от източниците за финансиране на разработването и изпълнението на плановете</a:t>
            </a:r>
          </a:p>
          <a:p>
            <a:pPr>
              <a:buNone/>
            </a:pPr>
            <a:r>
              <a:rPr lang="bg-BG" sz="2300" b="1" dirty="0" smtClean="0"/>
              <a:t>Срок – Постоянен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85884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300" dirty="0" smtClean="0"/>
              <a:t>Осигуряване на устойчиво развитие и растеж на сектора на аквакултурата чрез координирано пространствено планиране</a:t>
            </a:r>
            <a:r>
              <a:rPr lang="bg-BG" sz="2400" dirty="0" smtClean="0"/>
              <a:t>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48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Извършване на анализ на потенциала за развитие на аквакултурата на водните обекти в страната, както и на акваторията на Черно море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Публикуван подробен доклад от анализа и периодичното му осъвременяване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Министерство на земеделието и храните/ ИАРА / Басейнови Дирекции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2015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85884"/>
          </a:xfrm>
        </p:spPr>
        <p:txBody>
          <a:bodyPr/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bg-BG" sz="2800" b="1" dirty="0" smtClean="0"/>
              <a:t> Приоритет - </a:t>
            </a:r>
            <a:r>
              <a:rPr lang="bg-BG" sz="2300" dirty="0" smtClean="0"/>
              <a:t>Осигуряване на устойчиво развитие и растеж на сектора на аквакултурата чрез координирано пространствено планиране</a:t>
            </a:r>
            <a:r>
              <a:rPr lang="bg-BG" sz="2400" dirty="0" smtClean="0"/>
              <a:t>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0572"/>
          </a:xfrm>
        </p:spPr>
        <p:txBody>
          <a:bodyPr/>
          <a:lstStyle/>
          <a:p>
            <a:pPr>
              <a:buNone/>
            </a:pPr>
            <a:r>
              <a:rPr lang="bg-BG" sz="2300" b="1" dirty="0" smtClean="0"/>
              <a:t>Предложени мерки/дейности за изпълнение:</a:t>
            </a:r>
            <a:endParaRPr lang="bg-BG" sz="2300" dirty="0" smtClean="0"/>
          </a:p>
          <a:p>
            <a:r>
              <a:rPr lang="bg-BG" sz="2400" dirty="0" smtClean="0"/>
              <a:t>Изработване и публикуване на карта с определените зони, подходящи за аквакултура</a:t>
            </a:r>
          </a:p>
          <a:p>
            <a:pPr>
              <a:buNone/>
            </a:pPr>
            <a:r>
              <a:rPr lang="bg-BG" sz="2300" b="1" dirty="0" smtClean="0"/>
              <a:t>Очакван резултат:</a:t>
            </a:r>
          </a:p>
          <a:p>
            <a:r>
              <a:rPr lang="bg-BG" sz="2000" dirty="0" smtClean="0"/>
              <a:t>Публикувана карта със заснети и определените зони, подходящи за аквакултура</a:t>
            </a:r>
          </a:p>
          <a:p>
            <a:pPr>
              <a:buNone/>
            </a:pPr>
            <a:r>
              <a:rPr lang="bg-BG" sz="2300" b="1" dirty="0" smtClean="0"/>
              <a:t>Отговорник: </a:t>
            </a:r>
            <a:r>
              <a:rPr lang="bg-BG" sz="2400" dirty="0" smtClean="0"/>
              <a:t>Министерство на земеделието и храните/ ИАРА / Басейнови Дирекции</a:t>
            </a:r>
            <a:endParaRPr lang="bg-BG" sz="2300" dirty="0" smtClean="0"/>
          </a:p>
          <a:p>
            <a:pPr>
              <a:buNone/>
            </a:pPr>
            <a:r>
              <a:rPr lang="bg-BG" sz="2300" b="1" dirty="0" smtClean="0"/>
              <a:t>Потенциален източник на финансиране: </a:t>
            </a:r>
            <a:r>
              <a:rPr lang="bg-BG" sz="2400" dirty="0" smtClean="0"/>
              <a:t>ЕФМДР</a:t>
            </a:r>
            <a:endParaRPr lang="bg-BG" sz="2200" dirty="0" smtClean="0"/>
          </a:p>
          <a:p>
            <a:pPr>
              <a:buNone/>
            </a:pPr>
            <a:r>
              <a:rPr lang="bg-BG" sz="2300" b="1" dirty="0" smtClean="0"/>
              <a:t>Срок – 2017</a:t>
            </a: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FF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F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3591</TotalTime>
  <Words>2399</Words>
  <Application>Microsoft Office PowerPoint</Application>
  <PresentationFormat>On-screen Show (4:3)</PresentationFormat>
  <Paragraphs>384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EFF</vt:lpstr>
      <vt:lpstr>  </vt:lpstr>
      <vt:lpstr>  </vt:lpstr>
      <vt:lpstr>      Приоритет - Опростяване на административните процедури и намаляване на административната тежест за операторите </vt:lpstr>
      <vt:lpstr>      Приоритет - Опростяване на административните процедури и намаляване на административната тежест </vt:lpstr>
      <vt:lpstr>      Приоритет - Опростяване на административните процедури и намаляване на административната тежест за операторите </vt:lpstr>
      <vt:lpstr>      Приоритет - Опростяване на административните процедури и намаляване на административната тежест </vt:lpstr>
      <vt:lpstr>      Приоритет - Осигуряване на устойчиво развитие и растеж на сектора на аквакултурата чрез координирано пространствено планиране  </vt:lpstr>
      <vt:lpstr>      Приоритет - Осигуряване на устойчиво развитие и растеж на сектора на аквакултурата чрез координирано пространствено планиране  </vt:lpstr>
      <vt:lpstr>      Приоритет - Осигуряване на устойчиво развитие и растеж на сектора на аквакултурата чрез координирано пространствено планиране  </vt:lpstr>
      <vt:lpstr>      Приоритет - Осигуряване на устойчиво развитие и растеж на сектора на аквакултурата чрез координирано пространствено планиране  </vt:lpstr>
      <vt:lpstr>      Приоритет - Осигуряване на устойчиво развитие и растеж на сектора на аквакултурата чрез координирано пространствено планиране  </vt:lpstr>
      <vt:lpstr>      Приоритет - Подпомагане на иновациите и връзките между научноизследователската и развойната дейност и промишлеността</vt:lpstr>
      <vt:lpstr>      Приоритет - Подпомагане на иновациите и връзките между научноизследователската и развойната дейност и промишлеността</vt:lpstr>
      <vt:lpstr>      Приоритет - Подпомагане на иновациите и връзките между научноизследователската и развойната дейност и промишлеността</vt:lpstr>
      <vt:lpstr>      Приоритет - Подпомагане на иновациите и връзките между научноизследователската и развойната дейност и промишлеността</vt:lpstr>
      <vt:lpstr>      Приоритет - Подпомагане на иновациите и връзките между научноизследователската и развойната дейност и промишлеността</vt:lpstr>
      <vt:lpstr>      Приоритет - Подпомагане на иновациите и връзките между научноизследователската и развойната дейност и промишлеността</vt:lpstr>
      <vt:lpstr>      Приоритет - Насърчаване на равни условия за операторите чрез използване на техните конкурентни предимства </vt:lpstr>
      <vt:lpstr>      Приоритет - Насърчаване на равни условия за операторите чрез използване на техните конкурентни предимства </vt:lpstr>
      <vt:lpstr>      Приоритет - Насърчаване на равни условия за операторите чрез използване на техните конкурентни предимства </vt:lpstr>
      <vt:lpstr>Други мерки</vt:lpstr>
      <vt:lpstr>Други мерки</vt:lpstr>
      <vt:lpstr>Други мерки</vt:lpstr>
      <vt:lpstr>Други мерки</vt:lpstr>
      <vt:lpstr>Други мерки</vt:lpstr>
      <vt:lpstr>Други мерки</vt:lpstr>
      <vt:lpstr>Други мерки</vt:lpstr>
      <vt:lpstr>Други мерки</vt:lpstr>
      <vt:lpstr>Други мерки</vt:lpstr>
      <vt:lpstr>Други мерки</vt:lpstr>
      <vt:lpstr>Други мерки</vt:lpstr>
      <vt:lpstr>Други мерки</vt:lpstr>
      <vt:lpstr>Други мерки</vt:lpstr>
      <vt:lpstr>Други мерки</vt:lpstr>
      <vt:lpstr>Други мерки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dobby</dc:creator>
  <cp:lastModifiedBy>Velislava Ivanova - PM</cp:lastModifiedBy>
  <cp:revision>321</cp:revision>
  <dcterms:created xsi:type="dcterms:W3CDTF">2011-11-25T09:18:18Z</dcterms:created>
  <dcterms:modified xsi:type="dcterms:W3CDTF">2013-09-04T07:56:07Z</dcterms:modified>
</cp:coreProperties>
</file>